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5" r:id="rId17"/>
    <p:sldId id="274" r:id="rId18"/>
    <p:sldId id="272" r:id="rId19"/>
    <p:sldId id="273" r:id="rId20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71605" autoAdjust="0"/>
  </p:normalViewPr>
  <p:slideViewPr>
    <p:cSldViewPr>
      <p:cViewPr varScale="1">
        <p:scale>
          <a:sx n="77" d="100"/>
          <a:sy n="77" d="100"/>
        </p:scale>
        <p:origin x="-396" y="-102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912D6-2C69-4D3A-BC06-986F40E0AAA5}" type="datetimeFigureOut">
              <a:rPr lang="en-US" smtClean="0"/>
              <a:pPr/>
              <a:t>6/4/2007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0936B-9C8F-4664-ADEF-E495454673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84E78C-3677-4CA6-BD26-71BA55FE1721}" type="datetimeFigureOut">
              <a:rPr lang="en-US"/>
              <a:pPr>
                <a:defRPr/>
              </a:pPr>
              <a:t>6/4/2007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E6E8A7E-916A-41B9-8E85-4674622BB0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6E8A7E-916A-41B9-8E85-4674622BB0B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de-DE" smtClean="0"/>
              <a:t>demo:</a:t>
            </a:r>
          </a:p>
          <a:p>
            <a:r>
              <a:rPr lang="de-DE" smtClean="0"/>
              <a:t>open the docx file first using Word</a:t>
            </a:r>
          </a:p>
          <a:p>
            <a:r>
              <a:rPr lang="de-DE" smtClean="0"/>
              <a:t>open a docx file using WinZip</a:t>
            </a:r>
          </a:p>
          <a:p>
            <a:r>
              <a:rPr lang="de-DE" smtClean="0"/>
              <a:t>show some of the subfiles via IE (.rels, content.xml, core.xml, image1.wmf)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de-DE" smtClean="0"/>
              <a:t>demo:</a:t>
            </a:r>
          </a:p>
          <a:p>
            <a:r>
              <a:rPr lang="de-DE" smtClean="0"/>
              <a:t>extract content.xml and image1.wmf</a:t>
            </a:r>
          </a:p>
          <a:p>
            <a:r>
              <a:rPr lang="de-DE" smtClean="0"/>
              <a:t>modify both using suitable tools (XMLSpy and PaintShopPro)</a:t>
            </a:r>
          </a:p>
          <a:p>
            <a:r>
              <a:rPr lang="de-DE" smtClean="0"/>
              <a:t>add to zip (=docx) file</a:t>
            </a:r>
          </a:p>
          <a:p>
            <a:r>
              <a:rPr lang="de-DE" smtClean="0"/>
              <a:t>open docx file in Word and show modifications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de-DE" smtClean="0"/>
              <a:t>due to the compatibility OpenXML might contain some more elements than a newly created format</a:t>
            </a:r>
          </a:p>
          <a:p>
            <a:pPr>
              <a:buFont typeface="Arial" pitchFamily="34" charset="0"/>
              <a:buChar char="•"/>
            </a:pPr>
            <a:r>
              <a:rPr lang="de-DE" smtClean="0"/>
              <a:t>open document</a:t>
            </a:r>
            <a:r>
              <a:rPr lang="de-DE" baseline="0" smtClean="0"/>
              <a:t> in Word, show Brussels and location</a:t>
            </a:r>
            <a:endParaRPr lang="de-DE" smtClean="0"/>
          </a:p>
          <a:p>
            <a:pPr>
              <a:buFont typeface="Arial" pitchFamily="34" charset="0"/>
              <a:buChar char="•"/>
            </a:pPr>
            <a:r>
              <a:rPr lang="de-DE" smtClean="0"/>
              <a:t>open item1.xml in Notepad</a:t>
            </a:r>
          </a:p>
          <a:p>
            <a:pPr>
              <a:buFont typeface="Arial" pitchFamily="34" charset="0"/>
              <a:buChar char="•"/>
            </a:pPr>
            <a:r>
              <a:rPr lang="de-DE" smtClean="0"/>
              <a:t>change city and location</a:t>
            </a:r>
          </a:p>
          <a:p>
            <a:pPr>
              <a:buFont typeface="Arial" pitchFamily="34" charset="0"/>
              <a:buChar char="•"/>
            </a:pPr>
            <a:r>
              <a:rPr lang="de-DE" smtClean="0"/>
              <a:t>reopen</a:t>
            </a:r>
            <a:r>
              <a:rPr lang="de-DE" baseline="0" smtClean="0"/>
              <a:t> document in Word</a:t>
            </a:r>
            <a:endParaRPr 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de-DE" smtClean="0"/>
              <a:t>Demo (interoperability on several levels)</a:t>
            </a:r>
          </a:p>
          <a:p>
            <a:pPr lvl="1"/>
            <a:r>
              <a:rPr lang="de-DE" smtClean="0"/>
              <a:t>OFC wrapped into a web service (.Net)</a:t>
            </a:r>
          </a:p>
          <a:p>
            <a:pPr lvl="1"/>
            <a:r>
              <a:rPr lang="de-DE" smtClean="0"/>
              <a:t>Java client calls this web service</a:t>
            </a:r>
          </a:p>
          <a:p>
            <a:endParaRPr lang="de-D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mtClean="0"/>
              <a:t>* Redistribution and use in source and binary forms, with or without</a:t>
            </a:r>
          </a:p>
          <a:p>
            <a:pPr>
              <a:spcBef>
                <a:spcPct val="0"/>
              </a:spcBef>
            </a:pPr>
            <a:r>
              <a:rPr lang="en-US" smtClean="0"/>
              <a:t>* modification, are permitted provided that the following conditions are met:</a:t>
            </a:r>
          </a:p>
          <a:p>
            <a:pPr>
              <a:spcBef>
                <a:spcPct val="0"/>
              </a:spcBef>
            </a:pPr>
            <a:r>
              <a:rPr lang="en-US" smtClean="0"/>
              <a:t>*</a:t>
            </a:r>
          </a:p>
          <a:p>
            <a:pPr>
              <a:spcBef>
                <a:spcPct val="0"/>
              </a:spcBef>
            </a:pPr>
            <a:r>
              <a:rPr lang="en-US" smtClean="0"/>
              <a:t>*     * Redistributions of source code must retain the above copyright</a:t>
            </a:r>
          </a:p>
          <a:p>
            <a:pPr>
              <a:spcBef>
                <a:spcPct val="0"/>
              </a:spcBef>
            </a:pPr>
            <a:r>
              <a:rPr lang="en-US" smtClean="0"/>
              <a:t>*       notice, this list of conditions and the following disclaimer.</a:t>
            </a:r>
          </a:p>
          <a:p>
            <a:pPr>
              <a:spcBef>
                <a:spcPct val="0"/>
              </a:spcBef>
            </a:pPr>
            <a:r>
              <a:rPr lang="en-US" smtClean="0"/>
              <a:t>*     * Redistributions in binary form must reproduce the above copyright</a:t>
            </a:r>
          </a:p>
          <a:p>
            <a:pPr>
              <a:spcBef>
                <a:spcPct val="0"/>
              </a:spcBef>
            </a:pPr>
            <a:r>
              <a:rPr lang="en-US" smtClean="0"/>
              <a:t>*       notice, this list of conditions and the following disclaimer in the</a:t>
            </a:r>
          </a:p>
          <a:p>
            <a:pPr>
              <a:spcBef>
                <a:spcPct val="0"/>
              </a:spcBef>
            </a:pPr>
            <a:r>
              <a:rPr lang="en-US" smtClean="0"/>
              <a:t>*       documentation and/or other materials provided with the distribution.</a:t>
            </a:r>
          </a:p>
          <a:p>
            <a:pPr>
              <a:spcBef>
                <a:spcPct val="0"/>
              </a:spcBef>
            </a:pPr>
            <a:r>
              <a:rPr lang="en-US" smtClean="0"/>
              <a:t>*     * Neither the name of Clever Age, nor the names of its contributors may</a:t>
            </a:r>
          </a:p>
          <a:p>
            <a:pPr>
              <a:spcBef>
                <a:spcPct val="0"/>
              </a:spcBef>
            </a:pPr>
            <a:r>
              <a:rPr lang="en-US" smtClean="0"/>
              <a:t>*       be used to endorse or promote products derived from this software</a:t>
            </a:r>
          </a:p>
          <a:p>
            <a:pPr>
              <a:spcBef>
                <a:spcPct val="0"/>
              </a:spcBef>
            </a:pPr>
            <a:r>
              <a:rPr lang="en-US" smtClean="0"/>
              <a:t>*       without specific prior written permission.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A8292C-4652-42C4-9476-0EB0FABC6F8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r>
              <a:rPr lang="de-DE" smtClean="0"/>
              <a:t>BTW: OpenOffice also shows some inconsistent behaviour with these intermediate font-weight values</a:t>
            </a:r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49967C-8CC5-4593-A202-67CE0E459CD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4 June 2007</a:t>
            </a:r>
            <a:endParaRPr lang="de-DE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Interoperability via OpenXML  Wolfgang Keber – DIaLOGIKa</a:t>
            </a:r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68AC8A-0683-46C3-B5D8-C0EDE4D7DCD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4 June 2007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Interoperability via OpenXML  Wolfgang Keber – DIaLOGIKa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5759CE-23A6-47DC-8BEF-E5DD9B6F5F75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4 June 2007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Interoperability via OpenXML  Wolfgang Keber – DIaLOGIKa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0AE265-784F-4BC1-A2E0-0D80636E588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4 June 2007</a:t>
            </a:r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Interoperability via OpenXML  Wolfgang Keber – DIaLOGIKa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A37339-046B-4787-96BB-A0CBBCF4B049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4 June 2007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Interoperability via OpenXML  Wolfgang Keber – DIaLOGIKa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7C1B28-4448-430F-B0DD-F611407790AD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4 June 2007</a:t>
            </a: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Interoperability via OpenXML  Wolfgang Keber – DIaLOGIKa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96064C-D242-40F2-9910-A49482EF44F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4 June 2007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Interoperability via OpenXML  Wolfgang Keber – DIaLOGIKa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300BF7-0F3B-4FEF-8FF9-E7FD8203FEBF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4 June 2007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Interoperability via OpenXML  Wolfgang Keber – DIaLOGIKa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CFFF3A-6A10-4A0C-9ADD-D5E252512DB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4 June 2007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Interoperability via OpenXML  Wolfgang Keber – DIaLOGIKa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C4567E-1EE9-4CBE-97B3-BB6F616271F2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4 June 2007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DE" smtClean="0"/>
              <a:t>Interoperability via OpenXML  Wolfgang Keber – DIaLOGIKa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16A51D-A5A3-45D7-A06D-278EA0CA9FA0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r>
              <a:rPr lang="en-US" smtClean="0"/>
              <a:t>4 June 2007</a:t>
            </a:r>
            <a:endParaRPr lang="de-D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de-DE" smtClean="0"/>
              <a:t>Interoperability via OpenXML  Wolfgang Keber – DIaLOGIKa</a:t>
            </a:r>
            <a:endParaRPr lang="de-DE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8790157-C25B-4BE1-A5D6-C660E6D66B25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sourceforge.net/projects/odf-converter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ma-international.org/news/TC45_current_work/OpenXML%20White%20Paper.pdf" TargetMode="External"/><Relationship Id="rId2" Type="http://schemas.openxmlformats.org/officeDocument/2006/relationships/hyperlink" Target="http://www.ecma-international.org/news/TC45_current_work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ourceforge.net/projects/odf-converter/" TargetMode="External"/><Relationship Id="rId4" Type="http://schemas.openxmlformats.org/officeDocument/2006/relationships/hyperlink" Target="http://www.microsoft.com/downloads/details.aspx?familyid=941b3470-3ae9-4aee-8f43-c6bb74cd1466&amp;displaylang=da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GB"/>
              <a:t>Interoperability via OpenXML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3714752"/>
            <a:ext cx="7406640" cy="1752600"/>
          </a:xfrm>
        </p:spPr>
        <p:txBody>
          <a:bodyPr>
            <a:normAutofit/>
          </a:bodyPr>
          <a:lstStyle/>
          <a:p>
            <a:pPr marL="0" indent="0" algn="ctr">
              <a:buFontTx/>
              <a:buNone/>
            </a:pPr>
            <a:r>
              <a:rPr lang="de-DE">
                <a:solidFill>
                  <a:srgbClr val="898989"/>
                </a:solidFill>
              </a:rPr>
              <a:t>Wolfgang Keber</a:t>
            </a:r>
          </a:p>
          <a:p>
            <a:pPr marL="0" indent="0" algn="ctr">
              <a:buFontTx/>
              <a:buNone/>
            </a:pPr>
            <a:r>
              <a:rPr lang="de-DE">
                <a:solidFill>
                  <a:srgbClr val="898989"/>
                </a:solidFill>
              </a:rPr>
              <a:t>DIaLOGIKa – </a:t>
            </a:r>
            <a:r>
              <a:rPr lang="de-DE" smtClean="0">
                <a:solidFill>
                  <a:srgbClr val="898989"/>
                </a:solidFill>
              </a:rPr>
              <a:t>Germany</a:t>
            </a:r>
          </a:p>
          <a:p>
            <a:pPr marL="0" indent="0" algn="ctr">
              <a:buFontTx/>
              <a:buNone/>
            </a:pPr>
            <a:r>
              <a:rPr lang="de-DE" smtClean="0">
                <a:solidFill>
                  <a:srgbClr val="898989"/>
                </a:solidFill>
              </a:rPr>
              <a:t>wk@dialogika.de</a:t>
            </a:r>
            <a:endParaRPr lang="en-US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mtClean="0"/>
              <a:t>A Few Words about </a:t>
            </a:r>
            <a:r>
              <a:rPr lang="de-DE" sz="4000" smtClean="0"/>
              <a:t>DIaLOGIKa</a:t>
            </a:r>
            <a:endParaRPr lang="en-US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mtClean="0"/>
              <a:t>Based in Germany (Saarbrücken, near Luxembourg)</a:t>
            </a:r>
          </a:p>
          <a:p>
            <a:r>
              <a:rPr lang="en-GB" smtClean="0"/>
              <a:t>Founded in 1982 (still owned by the same people)</a:t>
            </a:r>
          </a:p>
          <a:p>
            <a:r>
              <a:rPr lang="en-GB" smtClean="0"/>
              <a:t>Currently ca. 60 employees</a:t>
            </a:r>
          </a:p>
          <a:p>
            <a:r>
              <a:rPr lang="en-GB" smtClean="0"/>
              <a:t>Specialised in consulting and development projects for</a:t>
            </a:r>
          </a:p>
          <a:p>
            <a:pPr lvl="1"/>
            <a:r>
              <a:rPr lang="en-GB" smtClean="0"/>
              <a:t>Multinational institutions (e.g. EU institutions)</a:t>
            </a:r>
          </a:p>
          <a:p>
            <a:pPr lvl="1"/>
            <a:r>
              <a:rPr lang="en-GB" smtClean="0"/>
              <a:t>Telecom service providers</a:t>
            </a:r>
          </a:p>
          <a:p>
            <a:pPr lvl="1"/>
            <a:r>
              <a:rPr lang="en-GB" smtClean="0"/>
              <a:t>Banking sector (secure communication)</a:t>
            </a:r>
          </a:p>
          <a:p>
            <a:pPr lvl="1"/>
            <a:r>
              <a:rPr lang="en-GB" smtClean="0"/>
              <a:t>Industry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Overview of the Presentation</a:t>
            </a:r>
            <a:endParaRPr lang="en-US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OpenXML</a:t>
            </a:r>
          </a:p>
          <a:p>
            <a:pPr lvl="1"/>
            <a:r>
              <a:rPr lang="de-DE"/>
              <a:t>Main features</a:t>
            </a:r>
          </a:p>
          <a:p>
            <a:pPr lvl="1"/>
            <a:r>
              <a:rPr lang="de-DE"/>
              <a:t>Technical details</a:t>
            </a:r>
          </a:p>
          <a:p>
            <a:pPr lvl="1"/>
            <a:r>
              <a:rPr lang="de-DE"/>
              <a:t>Advantages</a:t>
            </a:r>
          </a:p>
          <a:p>
            <a:r>
              <a:rPr lang="de-DE"/>
              <a:t>OpenXML and Interoperability</a:t>
            </a:r>
          </a:p>
          <a:p>
            <a:pPr lvl="1"/>
            <a:r>
              <a:rPr lang="de-DE"/>
              <a:t>Binary Office formats</a:t>
            </a:r>
          </a:p>
          <a:p>
            <a:pPr lvl="1"/>
            <a:r>
              <a:rPr lang="de-DE"/>
              <a:t>Open Document Format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/>
              <a:t>OpenXML – The New MS Office Format</a:t>
            </a:r>
            <a:endParaRPr lang="en-US" sz="320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/>
              <a:t>Officially “Office Open XML</a:t>
            </a:r>
            <a:r>
              <a:rPr lang="en-US" sz="2800" smtClean="0"/>
              <a:t>” (OOXML)</a:t>
            </a:r>
            <a:endParaRPr lang="en-US" sz="2800"/>
          </a:p>
          <a:p>
            <a:pPr>
              <a:lnSpc>
                <a:spcPct val="80000"/>
              </a:lnSpc>
            </a:pPr>
            <a:r>
              <a:rPr lang="de-DE" sz="2800"/>
              <a:t>Comes with Office </a:t>
            </a:r>
            <a:r>
              <a:rPr lang="de-DE" sz="2800" smtClean="0"/>
              <a:t>2007, but </a:t>
            </a:r>
            <a:r>
              <a:rPr lang="de-DE" sz="2800"/>
              <a:t>not bound to </a:t>
            </a:r>
            <a:r>
              <a:rPr lang="de-DE" sz="2800" smtClean="0"/>
              <a:t>it</a:t>
            </a:r>
            <a:endParaRPr lang="en-US" sz="2800"/>
          </a:p>
          <a:p>
            <a:pPr>
              <a:lnSpc>
                <a:spcPct val="80000"/>
              </a:lnSpc>
            </a:pPr>
            <a:r>
              <a:rPr lang="en-US" sz="2800"/>
              <a:t>Available for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Word (docx)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PowerPoint (pptx)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Excel (xlsx)</a:t>
            </a:r>
          </a:p>
          <a:p>
            <a:pPr>
              <a:lnSpc>
                <a:spcPct val="80000"/>
              </a:lnSpc>
            </a:pPr>
            <a:r>
              <a:rPr lang="en-US" sz="2800"/>
              <a:t>What’s new in OpenXML?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Based on XML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Specification freely </a:t>
            </a:r>
            <a:r>
              <a:rPr lang="en-US" sz="2400" smtClean="0"/>
              <a:t>available (but voluminous)</a:t>
            </a:r>
            <a:endParaRPr lang="en-US" sz="2400"/>
          </a:p>
          <a:p>
            <a:pPr lvl="1">
              <a:lnSpc>
                <a:spcPct val="80000"/>
              </a:lnSpc>
            </a:pPr>
            <a:r>
              <a:rPr lang="en-US" sz="2400"/>
              <a:t>Can be used by everyone (“covenant not to sue”)</a:t>
            </a:r>
          </a:p>
          <a:p>
            <a:pPr>
              <a:lnSpc>
                <a:spcPct val="80000"/>
              </a:lnSpc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/>
              <a:t>OpenXML – A Look under the Hood </a:t>
            </a:r>
            <a:endParaRPr lang="en-US" sz="360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de-DE"/>
              <a:t>Zip package as the container</a:t>
            </a:r>
          </a:p>
          <a:p>
            <a:pPr lvl="1">
              <a:lnSpc>
                <a:spcPct val="90000"/>
              </a:lnSpc>
            </a:pPr>
            <a:r>
              <a:rPr lang="de-DE"/>
              <a:t>A document is one single file</a:t>
            </a:r>
          </a:p>
          <a:p>
            <a:pPr lvl="1">
              <a:lnSpc>
                <a:spcPct val="90000"/>
              </a:lnSpc>
            </a:pPr>
            <a:r>
              <a:rPr lang="de-DE"/>
              <a:t>Small file size due to compression</a:t>
            </a:r>
          </a:p>
          <a:p>
            <a:pPr>
              <a:lnSpc>
                <a:spcPct val="90000"/>
              </a:lnSpc>
            </a:pPr>
            <a:r>
              <a:rPr lang="de-DE"/>
              <a:t>Subfiles inside the container</a:t>
            </a:r>
          </a:p>
          <a:p>
            <a:pPr lvl="1">
              <a:lnSpc>
                <a:spcPct val="90000"/>
              </a:lnSpc>
            </a:pPr>
            <a:r>
              <a:rPr lang="de-DE"/>
              <a:t>Content</a:t>
            </a:r>
          </a:p>
          <a:p>
            <a:pPr lvl="1">
              <a:lnSpc>
                <a:spcPct val="90000"/>
              </a:lnSpc>
            </a:pPr>
            <a:r>
              <a:rPr lang="de-DE"/>
              <a:t>Layout information</a:t>
            </a:r>
          </a:p>
          <a:p>
            <a:pPr lvl="1">
              <a:lnSpc>
                <a:spcPct val="90000"/>
              </a:lnSpc>
            </a:pPr>
            <a:r>
              <a:rPr lang="de-DE"/>
              <a:t>Metadata</a:t>
            </a:r>
          </a:p>
          <a:p>
            <a:pPr lvl="1">
              <a:lnSpc>
                <a:spcPct val="90000"/>
              </a:lnSpc>
            </a:pPr>
            <a:r>
              <a:rPr lang="de-DE"/>
              <a:t>Embedded objects, e.g. images</a:t>
            </a:r>
          </a:p>
          <a:p>
            <a:pPr lvl="1">
              <a:lnSpc>
                <a:spcPct val="90000"/>
              </a:lnSpc>
            </a:pPr>
            <a:r>
              <a:rPr lang="de-DE"/>
              <a:t>Relationship and content type files</a:t>
            </a:r>
            <a:endParaRPr lang="en-US"/>
          </a:p>
        </p:txBody>
      </p:sp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8532813" y="6237288"/>
          <a:ext cx="342900" cy="376237"/>
        </p:xfrm>
        <a:graphic>
          <a:graphicData uri="http://schemas.openxmlformats.org/presentationml/2006/ole">
            <p:oleObj spid="_x0000_s18437" name="Bitmap Image" r:id="rId4" imgW="3180952" imgH="3495238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OpenXML – New Options</a:t>
            </a:r>
            <a:endParaRPr lang="en-US"/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OpenXML documents can be processed on any platform</a:t>
            </a:r>
          </a:p>
          <a:p>
            <a:pPr lvl="1"/>
            <a:r>
              <a:rPr lang="de-DE"/>
              <a:t>Document creation</a:t>
            </a:r>
          </a:p>
          <a:p>
            <a:pPr lvl="1"/>
            <a:r>
              <a:rPr lang="de-DE"/>
              <a:t>Information extraction</a:t>
            </a:r>
          </a:p>
          <a:p>
            <a:pPr lvl="2"/>
            <a:r>
              <a:rPr lang="de-DE"/>
              <a:t>Metadata</a:t>
            </a:r>
          </a:p>
          <a:p>
            <a:pPr lvl="2"/>
            <a:r>
              <a:rPr lang="de-DE"/>
              <a:t>Text</a:t>
            </a:r>
          </a:p>
          <a:p>
            <a:pPr lvl="2"/>
            <a:r>
              <a:rPr lang="de-DE"/>
              <a:t>Layout</a:t>
            </a:r>
          </a:p>
          <a:p>
            <a:pPr lvl="1"/>
            <a:r>
              <a:rPr lang="de-DE"/>
              <a:t>Document modification</a:t>
            </a:r>
          </a:p>
          <a:p>
            <a:pPr lvl="2"/>
            <a:r>
              <a:rPr lang="de-DE"/>
              <a:t>Exchanging embedded pictures, e.g. logos</a:t>
            </a:r>
            <a:endParaRPr lang="en-US"/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8532813" y="6237288"/>
          <a:ext cx="342900" cy="376237"/>
        </p:xfrm>
        <a:graphic>
          <a:graphicData uri="http://schemas.openxmlformats.org/presentationml/2006/ole">
            <p:oleObj spid="_x0000_s19460" name="Bitmap Image" r:id="rId4" imgW="3180952" imgH="3495238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/>
              <a:t>OpenXML – Some More Options</a:t>
            </a:r>
            <a:endParaRPr lang="en-US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de-DE" sz="3000"/>
              <a:t>Compatibility with binary Office formats</a:t>
            </a:r>
          </a:p>
          <a:p>
            <a:pPr lvl="1">
              <a:lnSpc>
                <a:spcPct val="90000"/>
              </a:lnSpc>
            </a:pPr>
            <a:r>
              <a:rPr lang="de-DE" sz="2600"/>
              <a:t>OpenXML has been designed to faithfully preserve the features of existing Office documents</a:t>
            </a:r>
          </a:p>
          <a:p>
            <a:pPr lvl="1">
              <a:lnSpc>
                <a:spcPct val="90000"/>
              </a:lnSpc>
            </a:pPr>
            <a:r>
              <a:rPr lang="de-DE" sz="2600"/>
              <a:t>Converters are available</a:t>
            </a:r>
          </a:p>
          <a:p>
            <a:pPr>
              <a:lnSpc>
                <a:spcPct val="90000"/>
              </a:lnSpc>
            </a:pPr>
            <a:r>
              <a:rPr lang="de-DE" sz="3000"/>
              <a:t>Extending OpenXML (Word)</a:t>
            </a:r>
          </a:p>
          <a:p>
            <a:pPr lvl="1">
              <a:lnSpc>
                <a:spcPct val="90000"/>
              </a:lnSpc>
            </a:pPr>
            <a:r>
              <a:rPr lang="de-DE" sz="2600"/>
              <a:t>Custom XML parts</a:t>
            </a:r>
          </a:p>
          <a:p>
            <a:pPr lvl="1">
              <a:lnSpc>
                <a:spcPct val="90000"/>
              </a:lnSpc>
            </a:pPr>
            <a:r>
              <a:rPr lang="de-DE" sz="2600"/>
              <a:t>Stored in separate subfiles in the package</a:t>
            </a:r>
          </a:p>
          <a:p>
            <a:pPr lvl="1">
              <a:lnSpc>
                <a:spcPct val="90000"/>
              </a:lnSpc>
            </a:pPr>
            <a:r>
              <a:rPr lang="de-DE" sz="2600"/>
              <a:t>Bound to content controls</a:t>
            </a:r>
          </a:p>
          <a:p>
            <a:pPr lvl="2">
              <a:lnSpc>
                <a:spcPct val="90000"/>
              </a:lnSpc>
            </a:pPr>
            <a:r>
              <a:rPr lang="de-DE" sz="2200"/>
              <a:t>Automatically populate these controls</a:t>
            </a:r>
          </a:p>
          <a:p>
            <a:pPr lvl="2">
              <a:lnSpc>
                <a:spcPct val="90000"/>
              </a:lnSpc>
            </a:pPr>
            <a:r>
              <a:rPr lang="de-DE" sz="2200"/>
              <a:t>Extract information from these controls</a:t>
            </a:r>
            <a:endParaRPr lang="en-US" sz="2200"/>
          </a:p>
        </p:txBody>
      </p:sp>
      <p:graphicFrame>
        <p:nvGraphicFramePr>
          <p:cNvPr id="40961" name="Object 1"/>
          <p:cNvGraphicFramePr>
            <a:graphicFrameLocks noChangeAspect="1"/>
          </p:cNvGraphicFramePr>
          <p:nvPr/>
        </p:nvGraphicFramePr>
        <p:xfrm>
          <a:off x="8532813" y="6237288"/>
          <a:ext cx="342900" cy="376237"/>
        </p:xfrm>
        <a:graphic>
          <a:graphicData uri="http://schemas.openxmlformats.org/presentationml/2006/ole">
            <p:oleObj spid="_x0000_s40961" name="Bitmap Image" r:id="rId4" imgW="3180952" imgH="3495238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/>
              <a:t>OpenXML and Binary Office Formats</a:t>
            </a:r>
            <a:endParaRPr lang="en-US" sz="3200"/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/>
              <a:t>Office 2007</a:t>
            </a:r>
          </a:p>
          <a:p>
            <a:pPr lvl="1">
              <a:lnSpc>
                <a:spcPct val="90000"/>
              </a:lnSpc>
            </a:pPr>
            <a:r>
              <a:rPr lang="en-US"/>
              <a:t>Opens/saves binary Office formats</a:t>
            </a:r>
          </a:p>
          <a:p>
            <a:pPr lvl="1">
              <a:lnSpc>
                <a:spcPct val="90000"/>
              </a:lnSpc>
            </a:pPr>
            <a:r>
              <a:rPr lang="en-US"/>
              <a:t>Compatibility mode to preserve “old” functionality</a:t>
            </a:r>
          </a:p>
          <a:p>
            <a:pPr>
              <a:lnSpc>
                <a:spcPct val="90000"/>
              </a:lnSpc>
            </a:pPr>
            <a:r>
              <a:rPr lang="de-DE"/>
              <a:t>Office 2000-2003</a:t>
            </a:r>
          </a:p>
          <a:p>
            <a:pPr lvl="1">
              <a:lnSpc>
                <a:spcPct val="90000"/>
              </a:lnSpc>
            </a:pPr>
            <a:r>
              <a:rPr lang="de-DE"/>
              <a:t>File Format Compatibility Pack</a:t>
            </a:r>
          </a:p>
          <a:p>
            <a:pPr lvl="1">
              <a:lnSpc>
                <a:spcPct val="90000"/>
              </a:lnSpc>
            </a:pPr>
            <a:r>
              <a:rPr lang="de-DE"/>
              <a:t>Opens/saves OpenXML documents</a:t>
            </a:r>
          </a:p>
          <a:p>
            <a:pPr>
              <a:lnSpc>
                <a:spcPct val="90000"/>
              </a:lnSpc>
            </a:pPr>
            <a:r>
              <a:rPr lang="de-DE"/>
              <a:t>OMPM</a:t>
            </a:r>
          </a:p>
          <a:p>
            <a:pPr lvl="1">
              <a:lnSpc>
                <a:spcPct val="90000"/>
              </a:lnSpc>
            </a:pPr>
            <a:r>
              <a:rPr lang="de-DE"/>
              <a:t>Office Migration Planning Manager</a:t>
            </a:r>
          </a:p>
          <a:p>
            <a:pPr lvl="1">
              <a:lnSpc>
                <a:spcPct val="90000"/>
              </a:lnSpc>
            </a:pPr>
            <a:r>
              <a:rPr lang="de-DE"/>
              <a:t>Includes OFC (Office File Converter</a:t>
            </a:r>
            <a:r>
              <a:rPr lang="de-DE" smtClean="0"/>
              <a:t>)</a:t>
            </a:r>
          </a:p>
          <a:p>
            <a:pPr lvl="1">
              <a:lnSpc>
                <a:spcPct val="90000"/>
              </a:lnSpc>
            </a:pPr>
            <a:r>
              <a:rPr lang="de-DE" smtClean="0"/>
              <a:t>Converts binary files to OpenXML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OFC – Office File Converter</a:t>
            </a:r>
            <a:endParaRPr lang="en-US"/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Stand-alone conversion tool</a:t>
            </a:r>
          </a:p>
          <a:p>
            <a:pPr lvl="1"/>
            <a:r>
              <a:rPr lang="de-DE"/>
              <a:t>Office applications are not required</a:t>
            </a:r>
          </a:p>
          <a:p>
            <a:r>
              <a:rPr lang="de-DE"/>
              <a:t>Can convert entire folder structures</a:t>
            </a:r>
          </a:p>
          <a:p>
            <a:r>
              <a:rPr lang="de-DE"/>
              <a:t>Could be wrapped into conversion services</a:t>
            </a:r>
            <a:endParaRPr lang="en-US"/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8532813" y="6237288"/>
          <a:ext cx="342900" cy="376237"/>
        </p:xfrm>
        <a:graphic>
          <a:graphicData uri="http://schemas.openxmlformats.org/presentationml/2006/ole">
            <p:oleObj spid="_x0000_s22532" name="Bitmap Image" r:id="rId4" imgW="3180952" imgH="3495238" progId="PBrush">
              <p:embed/>
            </p:oleObj>
          </a:graphicData>
        </a:graphic>
      </p:graphicFrame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8325" y="4792663"/>
            <a:ext cx="993775" cy="108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775" y="4652963"/>
            <a:ext cx="93345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5795963" y="4724400"/>
          <a:ext cx="781050" cy="936625"/>
        </p:xfrm>
        <a:graphic>
          <a:graphicData uri="http://schemas.openxmlformats.org/presentationml/2006/ole">
            <p:oleObj spid="_x0000_s22535" name="Bitmap Image" r:id="rId7" imgW="3180952" imgH="3809524" progId="PBrush">
              <p:embed/>
            </p:oleObj>
          </a:graphicData>
        </a:graphic>
      </p:graphicFrame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6588125" y="4724400"/>
            <a:ext cx="21605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30000"/>
              </a:spcBef>
            </a:pPr>
            <a:r>
              <a:rPr lang="de-DE"/>
              <a:t>OFC wrapped into a .Net web service</a:t>
            </a:r>
          </a:p>
          <a:p>
            <a:endParaRPr lang="de-DE"/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2268538" y="6021388"/>
            <a:ext cx="15827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30000"/>
              </a:spcBef>
            </a:pPr>
            <a:r>
              <a:rPr lang="de-DE"/>
              <a:t>Java client (any platform)</a:t>
            </a:r>
          </a:p>
          <a:p>
            <a:endParaRPr lang="de-DE"/>
          </a:p>
        </p:txBody>
      </p:sp>
      <p:pic>
        <p:nvPicPr>
          <p:cNvPr id="22540" name="Picture 1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313" y="4149725"/>
            <a:ext cx="490537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42" name="Picture 14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425" y="5516563"/>
            <a:ext cx="652463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971550" y="4221163"/>
            <a:ext cx="17272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30000"/>
              </a:spcBef>
            </a:pPr>
            <a:r>
              <a:rPr lang="de-DE"/>
              <a:t>binary Office file</a:t>
            </a:r>
          </a:p>
          <a:p>
            <a:endParaRPr lang="de-DE"/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3779838" y="5661025"/>
            <a:ext cx="17272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30000"/>
              </a:spcBef>
            </a:pPr>
            <a:r>
              <a:rPr lang="de-DE"/>
              <a:t>OpenXML file</a:t>
            </a:r>
          </a:p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58385E-6 L 0.09045 -0.05321 C 0.10937 -0.06524 0.13785 -0.07194 0.16736 -0.07194 C 0.20104 -0.07194 0.22812 -0.06524 0.24705 -0.05321 L 0.33767 2.58385E-6 " pathEditMode="relative" rAng="0" ptsTypes="FffFF">
                                      <p:cBhvr>
                                        <p:cTn id="33" dur="3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-3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10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128 1.18436E-6 L -0.22795 0.0532 C -0.21041 0.06523 -0.1842 0.07194 -0.15694 0.07194 C -0.12586 0.07194 -0.10104 0.06523 -0.0835 0.0532 L -3.05556E-6 1.18436E-6 " pathEditMode="relative" rAng="0" ptsTypes="FffFF">
                                      <p:cBhvr>
                                        <p:cTn id="46" dur="3000" spd="-100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8" grpId="0"/>
      <p:bldP spid="22539" grpId="0"/>
      <p:bldP spid="22543" grpId="1"/>
      <p:bldP spid="22543" grpId="2"/>
      <p:bldP spid="225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/>
              <a:t>OpenXML and the Open World</a:t>
            </a:r>
            <a:endParaRPr lang="en-US"/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/>
              <a:t>OpenXML/ODF Translator Project</a:t>
            </a:r>
          </a:p>
          <a:p>
            <a:pPr lvl="1"/>
            <a:r>
              <a:rPr lang="de-DE"/>
              <a:t>Open Source project hosted on SourceForge (</a:t>
            </a:r>
            <a:r>
              <a:rPr lang="en-US" u="sng">
                <a:hlinkClick r:id="rId3"/>
              </a:rPr>
              <a:t>http://sourceforge.net/projects/odf-converter</a:t>
            </a:r>
            <a:r>
              <a:rPr lang="en-US"/>
              <a:t>)</a:t>
            </a:r>
          </a:p>
          <a:p>
            <a:pPr lvl="1"/>
            <a:r>
              <a:rPr lang="en-US"/>
              <a:t>Developed under a liberate BSD-like license</a:t>
            </a:r>
          </a:p>
          <a:p>
            <a:pPr lvl="1"/>
            <a:r>
              <a:rPr lang="en-US"/>
              <a:t>Several companies involved</a:t>
            </a:r>
          </a:p>
          <a:p>
            <a:pPr lvl="2"/>
            <a:r>
              <a:rPr lang="en-US"/>
              <a:t>Clever Age and Sonata (development)</a:t>
            </a:r>
          </a:p>
          <a:p>
            <a:pPr lvl="2"/>
            <a:r>
              <a:rPr lang="en-US"/>
              <a:t>Aztecsoft and DIaLOGIKa (testing)</a:t>
            </a:r>
          </a:p>
          <a:p>
            <a:pPr lvl="2"/>
            <a:r>
              <a:rPr lang="en-US"/>
              <a:t>Novell (Linux porting &amp; OpenOffice.org integration) </a:t>
            </a:r>
          </a:p>
          <a:p>
            <a:pPr lvl="2"/>
            <a:r>
              <a:rPr lang="en-US"/>
              <a:t>Microsoft (funding and coordination)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ODF/OpenXML Translator (1)</a:t>
            </a:r>
            <a:endParaRPr lang="en-US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de-DE" sz="3000"/>
              <a:t>Schedule</a:t>
            </a:r>
          </a:p>
          <a:p>
            <a:pPr lvl="1">
              <a:lnSpc>
                <a:spcPct val="90000"/>
              </a:lnSpc>
            </a:pPr>
            <a:r>
              <a:rPr lang="de-DE" sz="2600"/>
              <a:t>Project start mid 2006</a:t>
            </a:r>
          </a:p>
          <a:p>
            <a:pPr lvl="1">
              <a:lnSpc>
                <a:spcPct val="90000"/>
              </a:lnSpc>
            </a:pPr>
            <a:r>
              <a:rPr lang="de-DE" sz="2600"/>
              <a:t>Version 1.0 for text documents (ODT/DOCX) released in January 2007</a:t>
            </a:r>
          </a:p>
          <a:p>
            <a:pPr lvl="1">
              <a:lnSpc>
                <a:spcPct val="90000"/>
              </a:lnSpc>
            </a:pPr>
            <a:r>
              <a:rPr lang="de-DE" sz="2600"/>
              <a:t>Translator for spreadsheets and presentations currently being developed</a:t>
            </a:r>
          </a:p>
          <a:p>
            <a:pPr lvl="2">
              <a:lnSpc>
                <a:spcPct val="90000"/>
              </a:lnSpc>
            </a:pPr>
            <a:r>
              <a:rPr lang="de-DE" sz="2200"/>
              <a:t>M2 released on 21 May</a:t>
            </a:r>
          </a:p>
          <a:p>
            <a:pPr lvl="1">
              <a:lnSpc>
                <a:spcPct val="90000"/>
              </a:lnSpc>
            </a:pPr>
            <a:r>
              <a:rPr lang="de-DE" sz="2600"/>
              <a:t>Version 1.1 for text documents in the pipeline</a:t>
            </a:r>
          </a:p>
          <a:p>
            <a:pPr lvl="2">
              <a:lnSpc>
                <a:spcPct val="90000"/>
              </a:lnSpc>
            </a:pPr>
            <a:r>
              <a:rPr lang="de-DE" sz="2200"/>
              <a:t>Version 1.0 user feedback taken into account</a:t>
            </a:r>
          </a:p>
          <a:p>
            <a:pPr lvl="2">
              <a:lnSpc>
                <a:spcPct val="90000"/>
              </a:lnSpc>
            </a:pPr>
            <a:r>
              <a:rPr lang="de-DE" sz="2200"/>
              <a:t>In particular feedback from EU (European Commission)</a:t>
            </a:r>
          </a:p>
          <a:p>
            <a:pPr lvl="1">
              <a:lnSpc>
                <a:spcPct val="90000"/>
              </a:lnSpc>
            </a:pPr>
            <a:r>
              <a:rPr lang="de-DE" sz="2600"/>
              <a:t>Final version planned for the end of August 2007</a:t>
            </a:r>
            <a:endParaRPr lang="en-US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ODF/OpenXML Translator (2)</a:t>
            </a:r>
            <a:endParaRPr lang="en-US"/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de-DE" sz="3000"/>
              <a:t>Available in three variants</a:t>
            </a:r>
          </a:p>
          <a:p>
            <a:pPr lvl="1">
              <a:lnSpc>
                <a:spcPct val="90000"/>
              </a:lnSpc>
            </a:pPr>
            <a:r>
              <a:rPr lang="de-DE" sz="2600"/>
              <a:t>Add-in for </a:t>
            </a:r>
            <a:r>
              <a:rPr lang="de-DE" sz="2600" smtClean="0"/>
              <a:t>Office </a:t>
            </a:r>
            <a:r>
              <a:rPr lang="de-DE" sz="2600"/>
              <a:t>2002 and 2003 (+File Format Compatibility Pack)</a:t>
            </a:r>
          </a:p>
          <a:p>
            <a:pPr lvl="1">
              <a:lnSpc>
                <a:spcPct val="90000"/>
              </a:lnSpc>
            </a:pPr>
            <a:r>
              <a:rPr lang="de-DE" sz="2600"/>
              <a:t>Add-in for </a:t>
            </a:r>
            <a:r>
              <a:rPr lang="de-DE" sz="2600" smtClean="0"/>
              <a:t>Office </a:t>
            </a:r>
            <a:r>
              <a:rPr lang="de-DE" sz="2600"/>
              <a:t>2007</a:t>
            </a:r>
          </a:p>
          <a:p>
            <a:pPr lvl="1">
              <a:lnSpc>
                <a:spcPct val="90000"/>
              </a:lnSpc>
            </a:pPr>
            <a:r>
              <a:rPr lang="de-DE" sz="2600"/>
              <a:t>Command-line tool (Office apps not required)</a:t>
            </a:r>
          </a:p>
          <a:p>
            <a:pPr>
              <a:lnSpc>
                <a:spcPct val="90000"/>
              </a:lnSpc>
            </a:pPr>
            <a:r>
              <a:rPr lang="de-DE" sz="3000"/>
              <a:t>All use the same translation kernel</a:t>
            </a:r>
          </a:p>
          <a:p>
            <a:pPr>
              <a:lnSpc>
                <a:spcPct val="90000"/>
              </a:lnSpc>
            </a:pPr>
            <a:r>
              <a:rPr lang="de-DE" sz="3000"/>
              <a:t>Translation based on XSLT-technology</a:t>
            </a:r>
          </a:p>
          <a:p>
            <a:pPr lvl="1">
              <a:lnSpc>
                <a:spcPct val="90000"/>
              </a:lnSpc>
            </a:pPr>
            <a:r>
              <a:rPr lang="de-DE" sz="2600"/>
              <a:t>Pre- and postprocessing for special purposes</a:t>
            </a:r>
          </a:p>
          <a:p>
            <a:pPr lvl="1">
              <a:lnSpc>
                <a:spcPct val="90000"/>
              </a:lnSpc>
            </a:pPr>
            <a:r>
              <a:rPr lang="de-DE" sz="2600"/>
              <a:t>.Net Framework 2.0/C# for </a:t>
            </a:r>
            <a:r>
              <a:rPr lang="de-DE" sz="2600" smtClean="0"/>
              <a:t>Office integration</a:t>
            </a:r>
            <a:endParaRPr lang="de-DE" sz="2600"/>
          </a:p>
          <a:p>
            <a:pPr lvl="1">
              <a:lnSpc>
                <a:spcPct val="90000"/>
              </a:lnSpc>
            </a:pPr>
            <a:r>
              <a:rPr lang="de-DE" sz="2600"/>
              <a:t>Porting to other platforms feasible </a:t>
            </a:r>
            <a:r>
              <a:rPr lang="de-DE" sz="2600" smtClean="0"/>
              <a:t>(see </a:t>
            </a:r>
            <a:r>
              <a:rPr lang="de-DE" sz="2600"/>
              <a:t>Novell/Linux)</a:t>
            </a:r>
            <a:endParaRPr lang="en-US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It‘s a Translation (1)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3000"/>
              <a:t>ODF and OpenXML implement partly different feature sets</a:t>
            </a:r>
          </a:p>
          <a:p>
            <a:pPr lvl="1">
              <a:lnSpc>
                <a:spcPct val="80000"/>
              </a:lnSpc>
            </a:pPr>
            <a:r>
              <a:rPr lang="en-US" sz="2600"/>
              <a:t>One-to-one mapping</a:t>
            </a:r>
          </a:p>
          <a:p>
            <a:pPr lvl="2">
              <a:lnSpc>
                <a:spcPct val="80000"/>
              </a:lnSpc>
            </a:pPr>
            <a:r>
              <a:rPr lang="en-US" sz="2200"/>
              <a:t>“bold” is mapped to “bold”</a:t>
            </a:r>
          </a:p>
          <a:p>
            <a:pPr lvl="1">
              <a:lnSpc>
                <a:spcPct val="80000"/>
              </a:lnSpc>
            </a:pPr>
            <a:r>
              <a:rPr lang="en-US" sz="2600"/>
              <a:t>Workarounds or replacements</a:t>
            </a:r>
          </a:p>
          <a:p>
            <a:pPr lvl="2">
              <a:lnSpc>
                <a:spcPct val="80000"/>
              </a:lnSpc>
            </a:pPr>
            <a:r>
              <a:rPr lang="en-US" sz="2200"/>
              <a:t>Intermediate font-weight values in ODF are translated to “normal” or “bold” in OpenXML</a:t>
            </a:r>
          </a:p>
          <a:p>
            <a:pPr lvl="2">
              <a:lnSpc>
                <a:spcPct val="80000"/>
              </a:lnSpc>
            </a:pPr>
            <a:r>
              <a:rPr lang="en-US" sz="2200"/>
              <a:t>“SEQ” fields in OpenXML are translated to “Number range” fields in </a:t>
            </a:r>
            <a:r>
              <a:rPr lang="en-US" sz="2200" smtClean="0"/>
              <a:t>ODF</a:t>
            </a:r>
          </a:p>
          <a:p>
            <a:pPr lvl="2">
              <a:lnSpc>
                <a:spcPct val="80000"/>
              </a:lnSpc>
            </a:pPr>
            <a:r>
              <a:rPr lang="de-DE" sz="2200" smtClean="0"/>
              <a:t>Section/page layout handling</a:t>
            </a:r>
            <a:endParaRPr lang="en-US" sz="2200"/>
          </a:p>
          <a:p>
            <a:pPr lvl="1">
              <a:lnSpc>
                <a:spcPct val="80000"/>
              </a:lnSpc>
            </a:pPr>
            <a:r>
              <a:rPr lang="en-US" sz="2600"/>
              <a:t>Incompatible features</a:t>
            </a:r>
          </a:p>
          <a:p>
            <a:pPr lvl="2">
              <a:lnSpc>
                <a:spcPct val="80000"/>
              </a:lnSpc>
            </a:pPr>
            <a:r>
              <a:rPr lang="en-US" sz="2200"/>
              <a:t>Picture rotation doesn’t exist in ODF</a:t>
            </a:r>
          </a:p>
          <a:p>
            <a:pPr lvl="2">
              <a:lnSpc>
                <a:spcPct val="80000"/>
              </a:lnSpc>
            </a:pPr>
            <a:r>
              <a:rPr lang="en-US" sz="2200"/>
              <a:t>Last line alignment in justified paragraph doesn’t exist in </a:t>
            </a:r>
            <a:r>
              <a:rPr lang="en-US" sz="2200" smtClean="0"/>
              <a:t>OpenXML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It‘s a Translation </a:t>
            </a:r>
            <a:r>
              <a:rPr lang="de-DE" smtClean="0"/>
              <a:t>(Conclusion)</a:t>
            </a:r>
            <a:endParaRPr lang="en-US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Translation </a:t>
            </a:r>
            <a:r>
              <a:rPr lang="en-US"/>
              <a:t>quality is already quite </a:t>
            </a:r>
            <a:r>
              <a:rPr lang="en-US" smtClean="0"/>
              <a:t>good (and will be improved in the near future)</a:t>
            </a:r>
            <a:endParaRPr lang="en-US"/>
          </a:p>
          <a:p>
            <a:r>
              <a:rPr lang="de-DE"/>
              <a:t>Comparable with other converters in this </a:t>
            </a:r>
            <a:r>
              <a:rPr lang="de-DE" smtClean="0"/>
              <a:t>area (</a:t>
            </a:r>
            <a:r>
              <a:rPr lang="en-US" smtClean="0"/>
              <a:t>however</a:t>
            </a:r>
            <a:r>
              <a:rPr lang="en-US"/>
              <a:t>, not comparable with the conversion quality of binary Office to OpenXML conversion </a:t>
            </a:r>
            <a:r>
              <a:rPr lang="en-US" smtClean="0"/>
              <a:t>tools)</a:t>
            </a:r>
          </a:p>
          <a:p>
            <a:r>
              <a:rPr lang="en-US" smtClean="0"/>
              <a:t>Working group </a:t>
            </a:r>
            <a:r>
              <a:rPr lang="en-US" smtClean="0"/>
              <a:t>“Translation</a:t>
            </a:r>
            <a:r>
              <a:rPr lang="en-US" smtClean="0"/>
              <a:t>” at </a:t>
            </a:r>
            <a:r>
              <a:rPr lang="en-US" smtClean="0"/>
              <a:t>DIN and Fraunhofer Institute has recently been initiated</a:t>
            </a:r>
            <a:endParaRPr lang="en-US" smtClean="0"/>
          </a:p>
          <a:p>
            <a:pPr lvl="1"/>
            <a:r>
              <a:rPr lang="en-US" smtClean="0"/>
              <a:t>Analysing the feature </a:t>
            </a:r>
            <a:r>
              <a:rPr lang="en-US" smtClean="0"/>
              <a:t>translatibility </a:t>
            </a:r>
            <a:r>
              <a:rPr lang="en-US" smtClean="0"/>
              <a:t>between ODF and OpenXML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/>
              <a:t>Usage Scenario: Desktop Conversion</a:t>
            </a:r>
            <a:endParaRPr lang="en-US" sz="3200"/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/>
              <a:t>An official in an EU institution downloads an .ODT document from a US website</a:t>
            </a:r>
          </a:p>
          <a:p>
            <a:pPr>
              <a:lnSpc>
                <a:spcPct val="90000"/>
              </a:lnSpc>
            </a:pPr>
            <a:r>
              <a:rPr lang="en-GB"/>
              <a:t>The institution uses Word 2007 as its word processing system and has deployed the ODF/OpenXML Translator Add-In for Word 2007 on each workstation</a:t>
            </a:r>
          </a:p>
          <a:p>
            <a:pPr>
              <a:lnSpc>
                <a:spcPct val="90000"/>
              </a:lnSpc>
            </a:pPr>
            <a:r>
              <a:rPr lang="en-GB"/>
              <a:t>This add-in enables the official to open, read, revise and save the document again as an .ODT file</a:t>
            </a:r>
            <a:endParaRPr lang="en-US"/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8532813" y="6237288"/>
          <a:ext cx="342900" cy="376237"/>
        </p:xfrm>
        <a:graphic>
          <a:graphicData uri="http://schemas.openxmlformats.org/presentationml/2006/ole">
            <p:oleObj spid="_x0000_s30724" name="Bitmap Image" r:id="rId3" imgW="3180952" imgH="3495238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81" name="Rectangle 4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/>
              <a:t>Usage Scenario: Central Conversion</a:t>
            </a:r>
          </a:p>
        </p:txBody>
      </p:sp>
      <p:sp>
        <p:nvSpPr>
          <p:cNvPr id="39982" name="Rectangle 4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900"/>
              <a:t>Another EU institution has made a central e-mail-based ODF/OpenXML translation service available to its internal users</a:t>
            </a:r>
          </a:p>
          <a:p>
            <a:pPr>
              <a:lnSpc>
                <a:spcPct val="90000"/>
              </a:lnSpc>
            </a:pPr>
            <a:r>
              <a:rPr lang="en-GB" sz="1900"/>
              <a:t>A user in this institution receives an e-mail from a citizen with an .ODT document attached</a:t>
            </a:r>
          </a:p>
          <a:p>
            <a:pPr>
              <a:lnSpc>
                <a:spcPct val="90000"/>
              </a:lnSpc>
            </a:pPr>
            <a:r>
              <a:rPr lang="en-GB" sz="1900"/>
              <a:t>The user simply forwards this message to the central conversion service and receives the converted .DOCX document back via e-mail in a matter of minutes</a:t>
            </a:r>
            <a:endParaRPr lang="de-DE" sz="2000"/>
          </a:p>
        </p:txBody>
      </p:sp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1228" y="4652963"/>
            <a:ext cx="93345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9963" name="Group 27"/>
          <p:cNvGrpSpPr>
            <a:grpSpLocks/>
          </p:cNvGrpSpPr>
          <p:nvPr/>
        </p:nvGrpSpPr>
        <p:grpSpPr bwMode="auto">
          <a:xfrm>
            <a:off x="5651500" y="4437063"/>
            <a:ext cx="3240088" cy="1368425"/>
            <a:chOff x="3606" y="1434"/>
            <a:chExt cx="2041" cy="862"/>
          </a:xfrm>
        </p:grpSpPr>
        <p:sp>
          <p:nvSpPr>
            <p:cNvPr id="39943" name="Text Box 7"/>
            <p:cNvSpPr txBox="1">
              <a:spLocks noChangeArrowheads="1"/>
            </p:cNvSpPr>
            <p:nvPr/>
          </p:nvSpPr>
          <p:spPr bwMode="auto">
            <a:xfrm>
              <a:off x="4286" y="1661"/>
              <a:ext cx="1361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spcBef>
                  <a:spcPct val="30000"/>
                </a:spcBef>
              </a:pPr>
              <a:r>
                <a:rPr lang="de-DE"/>
                <a:t>e-mail-based translation service</a:t>
              </a:r>
            </a:p>
            <a:p>
              <a:endParaRPr lang="de-DE"/>
            </a:p>
          </p:txBody>
        </p:sp>
        <p:pic>
          <p:nvPicPr>
            <p:cNvPr id="39948" name="Picture 1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606" y="1434"/>
              <a:ext cx="621" cy="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aphicFrame>
        <p:nvGraphicFramePr>
          <p:cNvPr id="39962" name="Object 26"/>
          <p:cNvGraphicFramePr>
            <a:graphicFrameLocks noChangeAspect="1"/>
          </p:cNvGraphicFramePr>
          <p:nvPr/>
        </p:nvGraphicFramePr>
        <p:xfrm>
          <a:off x="1200141" y="4868863"/>
          <a:ext cx="989012" cy="1079500"/>
        </p:xfrm>
        <a:graphic>
          <a:graphicData uri="http://schemas.openxmlformats.org/presentationml/2006/ole">
            <p:oleObj spid="_x0000_s39962" name="Bitmap Image" r:id="rId5" imgW="3761905" imgH="4105848" progId="PBrush">
              <p:embed/>
            </p:oleObj>
          </a:graphicData>
        </a:graphic>
      </p:graphicFrame>
      <p:sp>
        <p:nvSpPr>
          <p:cNvPr id="39975" name="Text Box 39"/>
          <p:cNvSpPr txBox="1">
            <a:spLocks noChangeArrowheads="1"/>
          </p:cNvSpPr>
          <p:nvPr/>
        </p:nvSpPr>
        <p:spPr bwMode="auto">
          <a:xfrm>
            <a:off x="1128703" y="6021388"/>
            <a:ext cx="17272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30000"/>
              </a:spcBef>
            </a:pPr>
            <a:r>
              <a:rPr lang="de-DE"/>
              <a:t>any e-mail client</a:t>
            </a:r>
          </a:p>
        </p:txBody>
      </p:sp>
      <p:grpSp>
        <p:nvGrpSpPr>
          <p:cNvPr id="39977" name="Group 41"/>
          <p:cNvGrpSpPr>
            <a:grpSpLocks/>
          </p:cNvGrpSpPr>
          <p:nvPr/>
        </p:nvGrpSpPr>
        <p:grpSpPr bwMode="auto">
          <a:xfrm>
            <a:off x="5651500" y="5661025"/>
            <a:ext cx="2663825" cy="1008063"/>
            <a:chOff x="3560" y="3203"/>
            <a:chExt cx="1678" cy="635"/>
          </a:xfrm>
        </p:grpSpPr>
        <p:sp>
          <p:nvSpPr>
            <p:cNvPr id="39947" name="Text Box 11"/>
            <p:cNvSpPr txBox="1">
              <a:spLocks noChangeArrowheads="1"/>
            </p:cNvSpPr>
            <p:nvPr/>
          </p:nvSpPr>
          <p:spPr bwMode="auto">
            <a:xfrm>
              <a:off x="4150" y="3430"/>
              <a:ext cx="1088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spcBef>
                  <a:spcPct val="30000"/>
                </a:spcBef>
              </a:pPr>
              <a:r>
                <a:rPr lang="de-DE"/>
                <a:t>OpenXML file</a:t>
              </a:r>
            </a:p>
            <a:p>
              <a:endParaRPr lang="de-DE"/>
            </a:p>
          </p:txBody>
        </p:sp>
        <p:grpSp>
          <p:nvGrpSpPr>
            <p:cNvPr id="39964" name="Group 28"/>
            <p:cNvGrpSpPr>
              <a:grpSpLocks/>
            </p:cNvGrpSpPr>
            <p:nvPr/>
          </p:nvGrpSpPr>
          <p:grpSpPr bwMode="auto">
            <a:xfrm>
              <a:off x="3560" y="3203"/>
              <a:ext cx="519" cy="635"/>
              <a:chOff x="1111" y="1389"/>
              <a:chExt cx="519" cy="635"/>
            </a:xfrm>
          </p:grpSpPr>
          <p:pic>
            <p:nvPicPr>
              <p:cNvPr id="39965" name="Picture 29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30000"/>
              </a:blip>
              <a:srcRect/>
              <a:stretch>
                <a:fillRect/>
              </a:stretch>
            </p:blipFill>
            <p:spPr bwMode="auto">
              <a:xfrm>
                <a:off x="1111" y="1525"/>
                <a:ext cx="411" cy="4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39966" name="Group 30"/>
              <p:cNvGrpSpPr>
                <a:grpSpLocks/>
              </p:cNvGrpSpPr>
              <p:nvPr/>
            </p:nvGrpSpPr>
            <p:grpSpPr bwMode="auto">
              <a:xfrm>
                <a:off x="1247" y="1389"/>
                <a:ext cx="383" cy="511"/>
                <a:chOff x="2307" y="2024"/>
                <a:chExt cx="383" cy="511"/>
              </a:xfrm>
            </p:grpSpPr>
            <p:grpSp>
              <p:nvGrpSpPr>
                <p:cNvPr id="39967" name="Group 31"/>
                <p:cNvGrpSpPr>
                  <a:grpSpLocks/>
                </p:cNvGrpSpPr>
                <p:nvPr/>
              </p:nvGrpSpPr>
              <p:grpSpPr bwMode="auto">
                <a:xfrm>
                  <a:off x="2307" y="2024"/>
                  <a:ext cx="383" cy="511"/>
                  <a:chOff x="2307" y="2024"/>
                  <a:chExt cx="383" cy="511"/>
                </a:xfrm>
              </p:grpSpPr>
              <p:sp>
                <p:nvSpPr>
                  <p:cNvPr id="39968" name="AutoShape 32"/>
                  <p:cNvSpPr>
                    <a:spLocks noChangeArrowheads="1"/>
                  </p:cNvSpPr>
                  <p:nvPr/>
                </p:nvSpPr>
                <p:spPr bwMode="auto">
                  <a:xfrm rot="-2221373">
                    <a:off x="2498" y="2236"/>
                    <a:ext cx="192" cy="269"/>
                  </a:xfrm>
                  <a:prstGeom prst="flowChartDelay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9969" name="AutoShape 33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2195" y="2136"/>
                    <a:ext cx="511" cy="288"/>
                  </a:xfrm>
                  <a:prstGeom prst="parallelogram">
                    <a:avLst>
                      <a:gd name="adj" fmla="val 60762"/>
                    </a:avLst>
                  </a:prstGeom>
                  <a:gradFill rotWithShape="1">
                    <a:gsLst>
                      <a:gs pos="0">
                        <a:srgbClr val="FFF399"/>
                      </a:gs>
                      <a:gs pos="100000">
                        <a:srgbClr val="FFF399">
                          <a:gamma/>
                          <a:tint val="0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9970" name="Line 34"/>
                <p:cNvSpPr>
                  <a:spLocks noChangeShapeType="1"/>
                </p:cNvSpPr>
                <p:nvPr/>
              </p:nvSpPr>
              <p:spPr bwMode="auto">
                <a:xfrm>
                  <a:off x="2307" y="2026"/>
                  <a:ext cx="95" cy="2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71" name="Line 35"/>
                <p:cNvSpPr>
                  <a:spLocks noChangeShapeType="1"/>
                </p:cNvSpPr>
                <p:nvPr/>
              </p:nvSpPr>
              <p:spPr bwMode="auto">
                <a:xfrm>
                  <a:off x="2402" y="2259"/>
                  <a:ext cx="90" cy="5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72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2494" y="2198"/>
                  <a:ext cx="100" cy="1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73" name="Line 37"/>
                <p:cNvSpPr>
                  <a:spLocks noChangeShapeType="1"/>
                </p:cNvSpPr>
                <p:nvPr/>
              </p:nvSpPr>
              <p:spPr bwMode="auto">
                <a:xfrm flipV="1">
                  <a:off x="2307" y="2203"/>
                  <a:ext cx="72" cy="5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74" name="Line 38"/>
                <p:cNvSpPr>
                  <a:spLocks noChangeShapeType="1"/>
                </p:cNvSpPr>
                <p:nvPr/>
              </p:nvSpPr>
              <p:spPr bwMode="auto">
                <a:xfrm flipH="1" flipV="1">
                  <a:off x="2528" y="2272"/>
                  <a:ext cx="62" cy="1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39978" name="Group 42"/>
          <p:cNvGrpSpPr>
            <a:grpSpLocks/>
          </p:cNvGrpSpPr>
          <p:nvPr/>
        </p:nvGrpSpPr>
        <p:grpSpPr bwMode="auto">
          <a:xfrm>
            <a:off x="1273166" y="3644900"/>
            <a:ext cx="1903412" cy="1008063"/>
            <a:chOff x="567" y="1933"/>
            <a:chExt cx="1199" cy="635"/>
          </a:xfrm>
        </p:grpSpPr>
        <p:grpSp>
          <p:nvGrpSpPr>
            <p:cNvPr id="39958" name="Group 22"/>
            <p:cNvGrpSpPr>
              <a:grpSpLocks/>
            </p:cNvGrpSpPr>
            <p:nvPr/>
          </p:nvGrpSpPr>
          <p:grpSpPr bwMode="auto">
            <a:xfrm>
              <a:off x="1247" y="1933"/>
              <a:ext cx="519" cy="635"/>
              <a:chOff x="1111" y="1389"/>
              <a:chExt cx="519" cy="635"/>
            </a:xfrm>
          </p:grpSpPr>
          <p:pic>
            <p:nvPicPr>
              <p:cNvPr id="39945" name="Picture 9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-30000"/>
              </a:blip>
              <a:srcRect/>
              <a:stretch>
                <a:fillRect/>
              </a:stretch>
            </p:blipFill>
            <p:spPr bwMode="auto">
              <a:xfrm>
                <a:off x="1111" y="1525"/>
                <a:ext cx="411" cy="4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39949" name="Group 13"/>
              <p:cNvGrpSpPr>
                <a:grpSpLocks/>
              </p:cNvGrpSpPr>
              <p:nvPr/>
            </p:nvGrpSpPr>
            <p:grpSpPr bwMode="auto">
              <a:xfrm>
                <a:off x="1247" y="1389"/>
                <a:ext cx="383" cy="511"/>
                <a:chOff x="2307" y="2024"/>
                <a:chExt cx="383" cy="511"/>
              </a:xfrm>
            </p:grpSpPr>
            <p:grpSp>
              <p:nvGrpSpPr>
                <p:cNvPr id="39950" name="Group 14"/>
                <p:cNvGrpSpPr>
                  <a:grpSpLocks/>
                </p:cNvGrpSpPr>
                <p:nvPr/>
              </p:nvGrpSpPr>
              <p:grpSpPr bwMode="auto">
                <a:xfrm>
                  <a:off x="2307" y="2024"/>
                  <a:ext cx="383" cy="511"/>
                  <a:chOff x="2307" y="2024"/>
                  <a:chExt cx="383" cy="511"/>
                </a:xfrm>
              </p:grpSpPr>
              <p:sp>
                <p:nvSpPr>
                  <p:cNvPr id="39951" name="AutoShape 15"/>
                  <p:cNvSpPr>
                    <a:spLocks noChangeArrowheads="1"/>
                  </p:cNvSpPr>
                  <p:nvPr/>
                </p:nvSpPr>
                <p:spPr bwMode="auto">
                  <a:xfrm rot="-2221373">
                    <a:off x="2498" y="2236"/>
                    <a:ext cx="192" cy="269"/>
                  </a:xfrm>
                  <a:prstGeom prst="flowChartDelay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9952" name="AutoShape 16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2195" y="2136"/>
                    <a:ext cx="511" cy="288"/>
                  </a:xfrm>
                  <a:prstGeom prst="parallelogram">
                    <a:avLst>
                      <a:gd name="adj" fmla="val 60762"/>
                    </a:avLst>
                  </a:prstGeom>
                  <a:gradFill rotWithShape="1">
                    <a:gsLst>
                      <a:gs pos="0">
                        <a:srgbClr val="FFF399"/>
                      </a:gs>
                      <a:gs pos="100000">
                        <a:srgbClr val="FFF399">
                          <a:gamma/>
                          <a:tint val="0"/>
                          <a:invGamma/>
                        </a:srgbClr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9953" name="Line 17"/>
                <p:cNvSpPr>
                  <a:spLocks noChangeShapeType="1"/>
                </p:cNvSpPr>
                <p:nvPr/>
              </p:nvSpPr>
              <p:spPr bwMode="auto">
                <a:xfrm>
                  <a:off x="2307" y="2026"/>
                  <a:ext cx="95" cy="2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54" name="Line 18"/>
                <p:cNvSpPr>
                  <a:spLocks noChangeShapeType="1"/>
                </p:cNvSpPr>
                <p:nvPr/>
              </p:nvSpPr>
              <p:spPr bwMode="auto">
                <a:xfrm>
                  <a:off x="2402" y="2259"/>
                  <a:ext cx="90" cy="5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55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2494" y="2198"/>
                  <a:ext cx="100" cy="1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56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2307" y="2203"/>
                  <a:ext cx="72" cy="5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57" name="Line 21"/>
                <p:cNvSpPr>
                  <a:spLocks noChangeShapeType="1"/>
                </p:cNvSpPr>
                <p:nvPr/>
              </p:nvSpPr>
              <p:spPr bwMode="auto">
                <a:xfrm flipH="1" flipV="1">
                  <a:off x="2528" y="2272"/>
                  <a:ext cx="62" cy="1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39976" name="Text Box 40"/>
            <p:cNvSpPr txBox="1">
              <a:spLocks noChangeArrowheads="1"/>
            </p:cNvSpPr>
            <p:nvPr/>
          </p:nvSpPr>
          <p:spPr bwMode="auto">
            <a:xfrm>
              <a:off x="567" y="2160"/>
              <a:ext cx="635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spcBef>
                  <a:spcPct val="30000"/>
                </a:spcBef>
              </a:pPr>
              <a:r>
                <a:rPr lang="de-DE"/>
                <a:t>ODF file</a:t>
              </a:r>
            </a:p>
            <a:p>
              <a:endParaRPr lang="de-DE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39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39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89452E-6 L 0.11979 -0.0532 C 0.14497 -0.06523 0.18247 -0.07194 0.2217 -0.07194 C 0.26632 -0.07194 0.30208 -0.06523 0.32726 -0.0532 L 0.44722 -1.89452E-6 " pathEditMode="relative" rAng="0" ptsTypes="FffFF">
                                      <p:cBhvr>
                                        <p:cTn id="31" dur="3000" fill="hold"/>
                                        <p:tgtEl>
                                          <p:spTgt spid="399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" y="-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399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39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396 1.17048E-6 L -0.27396 0.0532 C -0.25296 0.06523 -0.22153 0.07194 -0.18872 0.07194 C -0.15139 0.07194 -0.12153 0.06523 -0.10053 0.0532 L 4.72222E-6 1.17048E-6 " pathEditMode="relative" rAng="0" ptsTypes="FffFF">
                                      <p:cBhvr>
                                        <p:cTn id="41" dur="3000" spd="-100000" fill="hold"/>
                                        <p:tgtEl>
                                          <p:spTgt spid="399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" y="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82" grpId="1" uiExpand="1" build="p"/>
      <p:bldP spid="39975" grpId="0" uiExpan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Conclusion</a:t>
            </a:r>
            <a:endParaRPr lang="en-US"/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OpenXML combines the advantages of an open and XML-based format with full compatibility with your existing document store</a:t>
            </a:r>
          </a:p>
          <a:p>
            <a:r>
              <a:rPr lang="en-US"/>
              <a:t>The OpenXML/ODF Translator project builds the “interop” bridge to other open standards</a:t>
            </a:r>
          </a:p>
          <a:p>
            <a:r>
              <a:rPr lang="de-DE"/>
              <a:t>The architecture of the conversion and translation tools allows for various usage scenarios</a:t>
            </a:r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References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de-DE" sz="2700"/>
              <a:t>OpenXML standard (ECMA)</a:t>
            </a:r>
          </a:p>
          <a:p>
            <a:pPr lvl="1">
              <a:lnSpc>
                <a:spcPct val="80000"/>
              </a:lnSpc>
            </a:pPr>
            <a:r>
              <a:rPr lang="en-US" sz="2400">
                <a:hlinkClick r:id="rId2"/>
              </a:rPr>
              <a:t>http://www.ecma-international.org/news/TC45_current_work/</a:t>
            </a:r>
            <a:endParaRPr lang="en-US" sz="2400"/>
          </a:p>
          <a:p>
            <a:pPr lvl="1">
              <a:lnSpc>
                <a:spcPct val="80000"/>
              </a:lnSpc>
            </a:pPr>
            <a:r>
              <a:rPr lang="en-US" sz="2400">
                <a:hlinkClick r:id="rId3"/>
              </a:rPr>
              <a:t>http://www.ecma-international.org/news/TC45_current_work/OpenXML%20White%20Paper.pdf</a:t>
            </a:r>
            <a:endParaRPr lang="en-US" sz="2400"/>
          </a:p>
          <a:p>
            <a:pPr>
              <a:lnSpc>
                <a:spcPct val="80000"/>
              </a:lnSpc>
            </a:pPr>
            <a:r>
              <a:rPr lang="de-DE" sz="2700"/>
              <a:t>File Format Compatibility Pack</a:t>
            </a:r>
          </a:p>
          <a:p>
            <a:pPr lvl="1">
              <a:lnSpc>
                <a:spcPct val="80000"/>
              </a:lnSpc>
            </a:pPr>
            <a:r>
              <a:rPr lang="en-US" sz="2400">
                <a:hlinkClick r:id="rId4"/>
              </a:rPr>
              <a:t>http://www.microsoft.com/downloads/details.aspx?familyid=941b3470-3ae9-4aee-8f43-c6bb74cd1466&amp;displaylang=da</a:t>
            </a:r>
            <a:endParaRPr lang="en-US" sz="2400"/>
          </a:p>
          <a:p>
            <a:pPr>
              <a:lnSpc>
                <a:spcPct val="80000"/>
              </a:lnSpc>
            </a:pPr>
            <a:r>
              <a:rPr lang="de-DE" sz="2700"/>
              <a:t>OpenXML/ODF Translator Project</a:t>
            </a:r>
          </a:p>
          <a:p>
            <a:pPr lvl="1">
              <a:lnSpc>
                <a:spcPct val="80000"/>
              </a:lnSpc>
            </a:pPr>
            <a:r>
              <a:rPr lang="en-US" sz="2400">
                <a:hlinkClick r:id="rId5"/>
              </a:rPr>
              <a:t>https://sourceforge.net/projects/odf-converter/</a:t>
            </a:r>
            <a:endParaRPr lang="en-US" sz="2400"/>
          </a:p>
          <a:p>
            <a:pPr>
              <a:lnSpc>
                <a:spcPct val="80000"/>
              </a:lnSpc>
            </a:pPr>
            <a:endParaRPr lang="en-US" sz="27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de-DE"/>
              <a:t>Thank You!</a:t>
            </a:r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28728" y="2786058"/>
            <a:ext cx="7406640" cy="17526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FontTx/>
              <a:buNone/>
            </a:pPr>
            <a:endParaRPr lang="de-DE" smtClean="0">
              <a:solidFill>
                <a:srgbClr val="898989"/>
              </a:solidFill>
            </a:endParaRPr>
          </a:p>
          <a:p>
            <a:pPr marL="0" indent="0" algn="ctr">
              <a:buFontTx/>
              <a:buNone/>
            </a:pPr>
            <a:endParaRPr lang="de-DE" smtClean="0">
              <a:solidFill>
                <a:srgbClr val="898989"/>
              </a:solidFill>
            </a:endParaRPr>
          </a:p>
          <a:p>
            <a:pPr marL="0" indent="0" algn="ctr">
              <a:buFontTx/>
              <a:buNone/>
            </a:pPr>
            <a:endParaRPr lang="de-DE" smtClean="0">
              <a:solidFill>
                <a:srgbClr val="898989"/>
              </a:solidFill>
            </a:endParaRPr>
          </a:p>
          <a:p>
            <a:pPr marL="0" indent="0" algn="ctr">
              <a:buFontTx/>
              <a:buNone/>
            </a:pPr>
            <a:r>
              <a:rPr lang="de-DE" sz="6400" b="1" smtClean="0">
                <a:solidFill>
                  <a:srgbClr val="898989"/>
                </a:solidFill>
              </a:rPr>
              <a:t>Q </a:t>
            </a:r>
            <a:r>
              <a:rPr lang="de-DE" sz="6400" b="1">
                <a:solidFill>
                  <a:srgbClr val="898989"/>
                </a:solidFill>
              </a:rPr>
              <a:t>&amp; A</a:t>
            </a:r>
            <a:endParaRPr lang="en-US" sz="6400" b="1">
              <a:solidFill>
                <a:srgbClr val="898989"/>
              </a:solidFill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500166" y="5643578"/>
            <a:ext cx="7406640" cy="466716"/>
          </a:xfrm>
          <a:prstGeom prst="rect">
            <a:avLst/>
          </a:prstGeom>
        </p:spPr>
        <p:txBody>
          <a:bodyPr tIns="0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kumimoji="0" lang="de-DE" sz="26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Wolfgang Keber, DIaLOGIKa – Germany, wk@dialogika.de</a:t>
            </a: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1181</Words>
  <Application>Microsoft Office PowerPoint</Application>
  <PresentationFormat>On-screen Show (4:3)</PresentationFormat>
  <Paragraphs>188</Paragraphs>
  <Slides>19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Solstice</vt:lpstr>
      <vt:lpstr>Bitmap Image</vt:lpstr>
      <vt:lpstr>Interoperability via OpenXML</vt:lpstr>
      <vt:lpstr>A Few Words about DIaLOGIKa</vt:lpstr>
      <vt:lpstr>Overview of the Presentation</vt:lpstr>
      <vt:lpstr>OpenXML – The New MS Office Format</vt:lpstr>
      <vt:lpstr>OpenXML – A Look under the Hood </vt:lpstr>
      <vt:lpstr>OpenXML – New Options</vt:lpstr>
      <vt:lpstr>OpenXML – Some More Options</vt:lpstr>
      <vt:lpstr>OpenXML and Binary Office Formats</vt:lpstr>
      <vt:lpstr>OFC – Office File Converter</vt:lpstr>
      <vt:lpstr>OpenXML and the Open World</vt:lpstr>
      <vt:lpstr>ODF/OpenXML Translator (1)</vt:lpstr>
      <vt:lpstr>ODF/OpenXML Translator (2)</vt:lpstr>
      <vt:lpstr>It‘s a Translation (1)</vt:lpstr>
      <vt:lpstr>It‘s a Translation (Conclusion)</vt:lpstr>
      <vt:lpstr>Usage Scenario: Desktop Conversion</vt:lpstr>
      <vt:lpstr>Usage Scenario: Central Conversion</vt:lpstr>
      <vt:lpstr>Conclusion</vt:lpstr>
      <vt:lpstr>References</vt:lpstr>
      <vt:lpstr>Thank You!</vt:lpstr>
    </vt:vector>
  </TitlesOfParts>
  <Company>DIaLOGIKa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OpenXML and Interoperability</dc:title>
  <dc:creator>Keber, Wolfgang</dc:creator>
  <cp:lastModifiedBy>Wolfgang Keber</cp:lastModifiedBy>
  <cp:revision>83</cp:revision>
  <dcterms:created xsi:type="dcterms:W3CDTF">2007-05-22T14:58:49Z</dcterms:created>
  <dcterms:modified xsi:type="dcterms:W3CDTF">2007-06-04T10:09:22Z</dcterms:modified>
</cp:coreProperties>
</file>